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Lst>
  <p:notesMasterIdLst>
    <p:notesMasterId r:id="rId20"/>
  </p:notesMasterIdLst>
  <p:sldIdLst>
    <p:sldId id="256" r:id="rId2"/>
    <p:sldId id="257" r:id="rId3"/>
    <p:sldId id="266" r:id="rId4"/>
    <p:sldId id="275" r:id="rId5"/>
    <p:sldId id="276" r:id="rId6"/>
    <p:sldId id="274" r:id="rId7"/>
    <p:sldId id="269" r:id="rId8"/>
    <p:sldId id="270" r:id="rId9"/>
    <p:sldId id="271" r:id="rId10"/>
    <p:sldId id="277" r:id="rId11"/>
    <p:sldId id="278" r:id="rId12"/>
    <p:sldId id="272" r:id="rId13"/>
    <p:sldId id="273" r:id="rId14"/>
    <p:sldId id="267" r:id="rId15"/>
    <p:sldId id="279" r:id="rId16"/>
    <p:sldId id="258" r:id="rId17"/>
    <p:sldId id="259" r:id="rId18"/>
    <p:sldId id="26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12"/>
    <p:restoredTop sz="95054"/>
  </p:normalViewPr>
  <p:slideViewPr>
    <p:cSldViewPr snapToGrid="0" snapToObjects="1">
      <p:cViewPr varScale="1">
        <p:scale>
          <a:sx n="106" d="100"/>
          <a:sy n="106" d="100"/>
        </p:scale>
        <p:origin x="56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230D86-825B-894A-9CD5-668DA8B2EFDC}" type="datetimeFigureOut">
              <a:rPr lang="en-US" smtClean="0"/>
              <a:t>11/27/19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CF5477-DC05-264F-83A9-C3DA9C4F47DC}" type="slidenum">
              <a:rPr lang="en-US" smtClean="0"/>
              <a:t>‹#›</a:t>
            </a:fld>
            <a:endParaRPr lang="en-US"/>
          </a:p>
        </p:txBody>
      </p:sp>
    </p:spTree>
    <p:extLst>
      <p:ext uri="{BB962C8B-B14F-4D97-AF65-F5344CB8AC3E}">
        <p14:creationId xmlns:p14="http://schemas.microsoft.com/office/powerpoint/2010/main" val="885873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CF5477-DC05-264F-83A9-C3DA9C4F47DC}" type="slidenum">
              <a:rPr lang="en-US" smtClean="0"/>
              <a:t>13</a:t>
            </a:fld>
            <a:endParaRPr lang="en-US"/>
          </a:p>
        </p:txBody>
      </p:sp>
    </p:spTree>
    <p:extLst>
      <p:ext uri="{BB962C8B-B14F-4D97-AF65-F5344CB8AC3E}">
        <p14:creationId xmlns:p14="http://schemas.microsoft.com/office/powerpoint/2010/main" val="367504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C56636FC-671B-EE48-9D08-D97064680A65}" type="datetimeFigureOut">
              <a:rPr lang="en-US" smtClean="0"/>
              <a:t>11/27/19</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576E3C09-D456-CB40-A3AA-998E69E61EB1}"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28386862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6636FC-671B-EE48-9D08-D97064680A65}" type="datetimeFigureOut">
              <a:rPr lang="en-US" smtClean="0"/>
              <a:t>11/27/19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6E3C09-D456-CB40-A3AA-998E69E61EB1}" type="slidenum">
              <a:rPr lang="en-US" smtClean="0"/>
              <a:t>‹#›</a:t>
            </a:fld>
            <a:endParaRPr lang="en-US"/>
          </a:p>
        </p:txBody>
      </p:sp>
    </p:spTree>
    <p:extLst>
      <p:ext uri="{BB962C8B-B14F-4D97-AF65-F5344CB8AC3E}">
        <p14:creationId xmlns:p14="http://schemas.microsoft.com/office/powerpoint/2010/main" val="1217156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6636FC-671B-EE48-9D08-D97064680A65}" type="datetimeFigureOut">
              <a:rPr lang="en-US" smtClean="0"/>
              <a:t>11/27/19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6E3C09-D456-CB40-A3AA-998E69E61EB1}" type="slidenum">
              <a:rPr lang="en-US" smtClean="0"/>
              <a:t>‹#›</a:t>
            </a:fld>
            <a:endParaRPr lang="en-US"/>
          </a:p>
        </p:txBody>
      </p:sp>
    </p:spTree>
    <p:extLst>
      <p:ext uri="{BB962C8B-B14F-4D97-AF65-F5344CB8AC3E}">
        <p14:creationId xmlns:p14="http://schemas.microsoft.com/office/powerpoint/2010/main" val="1960431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6636FC-671B-EE48-9D08-D97064680A65}" type="datetimeFigureOut">
              <a:rPr lang="en-US" smtClean="0"/>
              <a:t>11/27/19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6E3C09-D456-CB40-A3AA-998E69E61EB1}" type="slidenum">
              <a:rPr lang="en-US" smtClean="0"/>
              <a:t>‹#›</a:t>
            </a:fld>
            <a:endParaRPr lang="en-US"/>
          </a:p>
        </p:txBody>
      </p:sp>
    </p:spTree>
    <p:extLst>
      <p:ext uri="{BB962C8B-B14F-4D97-AF65-F5344CB8AC3E}">
        <p14:creationId xmlns:p14="http://schemas.microsoft.com/office/powerpoint/2010/main" val="643457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C56636FC-671B-EE48-9D08-D97064680A65}" type="datetimeFigureOut">
              <a:rPr lang="en-US" smtClean="0"/>
              <a:t>11/27/19</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576E3C09-D456-CB40-A3AA-998E69E61EB1}"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27457773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56636FC-671B-EE48-9D08-D97064680A65}" type="datetimeFigureOut">
              <a:rPr lang="en-US" smtClean="0"/>
              <a:t>11/27/19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6E3C09-D456-CB40-A3AA-998E69E61EB1}" type="slidenum">
              <a:rPr lang="en-US" smtClean="0"/>
              <a:t>‹#›</a:t>
            </a:fld>
            <a:endParaRPr lang="en-US"/>
          </a:p>
        </p:txBody>
      </p:sp>
    </p:spTree>
    <p:extLst>
      <p:ext uri="{BB962C8B-B14F-4D97-AF65-F5344CB8AC3E}">
        <p14:creationId xmlns:p14="http://schemas.microsoft.com/office/powerpoint/2010/main" val="678680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56636FC-671B-EE48-9D08-D97064680A65}" type="datetimeFigureOut">
              <a:rPr lang="en-US" smtClean="0"/>
              <a:t>11/27/19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6E3C09-D456-CB40-A3AA-998E69E61EB1}" type="slidenum">
              <a:rPr lang="en-US" smtClean="0"/>
              <a:t>‹#›</a:t>
            </a:fld>
            <a:endParaRPr lang="en-US"/>
          </a:p>
        </p:txBody>
      </p:sp>
    </p:spTree>
    <p:extLst>
      <p:ext uri="{BB962C8B-B14F-4D97-AF65-F5344CB8AC3E}">
        <p14:creationId xmlns:p14="http://schemas.microsoft.com/office/powerpoint/2010/main" val="1298321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56636FC-671B-EE48-9D08-D97064680A65}" type="datetimeFigureOut">
              <a:rPr lang="en-US" smtClean="0"/>
              <a:t>11/27/19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6E3C09-D456-CB40-A3AA-998E69E61EB1}" type="slidenum">
              <a:rPr lang="en-US" smtClean="0"/>
              <a:t>‹#›</a:t>
            </a:fld>
            <a:endParaRPr lang="en-US"/>
          </a:p>
        </p:txBody>
      </p:sp>
    </p:spTree>
    <p:extLst>
      <p:ext uri="{BB962C8B-B14F-4D97-AF65-F5344CB8AC3E}">
        <p14:creationId xmlns:p14="http://schemas.microsoft.com/office/powerpoint/2010/main" val="300029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6636FC-671B-EE48-9D08-D97064680A65}" type="datetimeFigureOut">
              <a:rPr lang="en-US" smtClean="0"/>
              <a:t>11/27/19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76E3C09-D456-CB40-A3AA-998E69E61EB1}" type="slidenum">
              <a:rPr lang="en-US" smtClean="0"/>
              <a:t>‹#›</a:t>
            </a:fld>
            <a:endParaRPr lang="en-US"/>
          </a:p>
        </p:txBody>
      </p:sp>
    </p:spTree>
    <p:extLst>
      <p:ext uri="{BB962C8B-B14F-4D97-AF65-F5344CB8AC3E}">
        <p14:creationId xmlns:p14="http://schemas.microsoft.com/office/powerpoint/2010/main" val="298589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C56636FC-671B-EE48-9D08-D97064680A65}" type="datetimeFigureOut">
              <a:rPr lang="en-US" smtClean="0"/>
              <a:t>11/27/19</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576E3C09-D456-CB40-A3AA-998E69E61EB1}"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770700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C56636FC-671B-EE48-9D08-D97064680A65}" type="datetimeFigureOut">
              <a:rPr lang="en-US" smtClean="0"/>
              <a:t>11/27/19</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576E3C09-D456-CB40-A3AA-998E69E61EB1}"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815559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C56636FC-671B-EE48-9D08-D97064680A65}" type="datetimeFigureOut">
              <a:rPr lang="en-US" smtClean="0"/>
              <a:t>11/27/19</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576E3C09-D456-CB40-A3AA-998E69E61EB1}"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197769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5" Type="http://schemas.openxmlformats.org/officeDocument/2006/relationships/image" Target="../media/image9.tiff"/><Relationship Id="rId6"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jp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capterra.com/sprint-planning-blunders/" TargetMode="Externa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png"/><Relationship Id="rId5" Type="http://schemas.openxmlformats.org/officeDocument/2006/relationships/image" Target="../media/image4.jpeg"/><Relationship Id="rId6" Type="http://schemas.openxmlformats.org/officeDocument/2006/relationships/image" Target="../media/image5.jpg"/><Relationship Id="rId1" Type="http://schemas.openxmlformats.org/officeDocument/2006/relationships/slideLayout" Target="../slideLayouts/slideLayout2.xml"/><Relationship Id="rId2" Type="http://schemas.openxmlformats.org/officeDocument/2006/relationships/hyperlink" Target="https://www.builtinchicago.org/2018/08/23/spotlight-working-at-networked-insights-leader-visio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Team and agile</a:t>
            </a:r>
            <a:br>
              <a:rPr lang="en-US" dirty="0" smtClean="0"/>
            </a:br>
            <a:r>
              <a:rPr lang="en-US" dirty="0" smtClean="0"/>
              <a:t>@</a:t>
            </a:r>
            <a:r>
              <a:rPr lang="en-US" smtClean="0"/>
              <a:t>ni</a:t>
            </a:r>
            <a:endParaRPr lang="en-US" dirty="0"/>
          </a:p>
        </p:txBody>
      </p:sp>
    </p:spTree>
    <p:extLst>
      <p:ext uri="{BB962C8B-B14F-4D97-AF65-F5344CB8AC3E}">
        <p14:creationId xmlns:p14="http://schemas.microsoft.com/office/powerpoint/2010/main" val="17598222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123A7DD-93B7-0343-8C0B-DEA5A66B484C}"/>
              </a:ext>
            </a:extLst>
          </p:cNvPr>
          <p:cNvSpPr>
            <a:spLocks noGrp="1"/>
          </p:cNvSpPr>
          <p:nvPr>
            <p:ph type="title"/>
          </p:nvPr>
        </p:nvSpPr>
        <p:spPr>
          <a:xfrm>
            <a:off x="780585" y="670001"/>
            <a:ext cx="9601200" cy="1501697"/>
          </a:xfrm>
        </p:spPr>
        <p:txBody>
          <a:bodyPr/>
          <a:lstStyle/>
          <a:p>
            <a:r>
              <a:rPr lang="en-US" dirty="0"/>
              <a:t>SO YOU HAD:</a:t>
            </a:r>
          </a:p>
        </p:txBody>
      </p:sp>
      <p:sp>
        <p:nvSpPr>
          <p:cNvPr id="3" name="Content Placeholder 2">
            <a:extLst>
              <a:ext uri="{FF2B5EF4-FFF2-40B4-BE49-F238E27FC236}">
                <a16:creationId xmlns="" xmlns:a16="http://schemas.microsoft.com/office/drawing/2014/main" id="{F5E54176-B17F-A746-ADE0-F35ECD5383D3}"/>
              </a:ext>
            </a:extLst>
          </p:cNvPr>
          <p:cNvSpPr>
            <a:spLocks noGrp="1"/>
          </p:cNvSpPr>
          <p:nvPr>
            <p:ph idx="1"/>
          </p:nvPr>
        </p:nvSpPr>
        <p:spPr/>
        <p:txBody>
          <a:bodyPr/>
          <a:lstStyle/>
          <a:p>
            <a:endParaRPr lang="en-US" dirty="0"/>
          </a:p>
          <a:p>
            <a:r>
              <a:rPr lang="en-US" dirty="0"/>
              <a:t>UNLIMITED PTO</a:t>
            </a:r>
          </a:p>
          <a:p>
            <a:r>
              <a:rPr lang="en-US" dirty="0"/>
              <a:t>UNLIMITED WFH</a:t>
            </a:r>
          </a:p>
          <a:p>
            <a:r>
              <a:rPr lang="en-US" dirty="0"/>
              <a:t>UNLIMITED SICK&amp;PERSONAL DAYS</a:t>
            </a:r>
          </a:p>
          <a:p>
            <a:r>
              <a:rPr lang="en-US" dirty="0"/>
              <a:t>ONLY HALF OF THE AGILE CEREMONIES</a:t>
            </a:r>
          </a:p>
          <a:p>
            <a:endParaRPr lang="en-US" dirty="0"/>
          </a:p>
          <a:p>
            <a:r>
              <a:rPr lang="en-US" sz="2400" b="1" dirty="0"/>
              <a:t>DID YOU ACTUALLY WORK AND DEVELOP ANYTHING??</a:t>
            </a:r>
          </a:p>
        </p:txBody>
      </p:sp>
      <p:pic>
        <p:nvPicPr>
          <p:cNvPr id="4" name="Picture 3">
            <a:extLst>
              <a:ext uri="{FF2B5EF4-FFF2-40B4-BE49-F238E27FC236}">
                <a16:creationId xmlns="" xmlns:a16="http://schemas.microsoft.com/office/drawing/2014/main" id="{37463ACF-CFFD-FB42-8FCE-6CD8283DC173}"/>
              </a:ext>
            </a:extLst>
          </p:cNvPr>
          <p:cNvPicPr>
            <a:picLocks noChangeAspect="1"/>
          </p:cNvPicPr>
          <p:nvPr/>
        </p:nvPicPr>
        <p:blipFill>
          <a:blip r:embed="rId2"/>
          <a:stretch>
            <a:fillRect/>
          </a:stretch>
        </p:blipFill>
        <p:spPr>
          <a:xfrm>
            <a:off x="3899100" y="0"/>
            <a:ext cx="2566329" cy="3291018"/>
          </a:xfrm>
          <a:prstGeom prst="rect">
            <a:avLst/>
          </a:prstGeom>
        </p:spPr>
      </p:pic>
      <p:pic>
        <p:nvPicPr>
          <p:cNvPr id="5" name="Picture 4">
            <a:extLst>
              <a:ext uri="{FF2B5EF4-FFF2-40B4-BE49-F238E27FC236}">
                <a16:creationId xmlns="" xmlns:a16="http://schemas.microsoft.com/office/drawing/2014/main" id="{E2313C63-1BA3-3043-B3FC-620AD4B05700}"/>
              </a:ext>
            </a:extLst>
          </p:cNvPr>
          <p:cNvPicPr>
            <a:picLocks noChangeAspect="1"/>
          </p:cNvPicPr>
          <p:nvPr/>
        </p:nvPicPr>
        <p:blipFill>
          <a:blip r:embed="rId3"/>
          <a:stretch>
            <a:fillRect/>
          </a:stretch>
        </p:blipFill>
        <p:spPr>
          <a:xfrm>
            <a:off x="6425107" y="-15798"/>
            <a:ext cx="3158837" cy="2171700"/>
          </a:xfrm>
          <a:prstGeom prst="rect">
            <a:avLst/>
          </a:prstGeom>
        </p:spPr>
      </p:pic>
      <p:pic>
        <p:nvPicPr>
          <p:cNvPr id="6" name="Picture 5">
            <a:extLst>
              <a:ext uri="{FF2B5EF4-FFF2-40B4-BE49-F238E27FC236}">
                <a16:creationId xmlns="" xmlns:a16="http://schemas.microsoft.com/office/drawing/2014/main" id="{1F6369F1-27F3-3046-BA23-7A6DDA5D96D1}"/>
              </a:ext>
            </a:extLst>
          </p:cNvPr>
          <p:cNvPicPr>
            <a:picLocks noChangeAspect="1"/>
          </p:cNvPicPr>
          <p:nvPr/>
        </p:nvPicPr>
        <p:blipFill>
          <a:blip r:embed="rId4"/>
          <a:stretch>
            <a:fillRect/>
          </a:stretch>
        </p:blipFill>
        <p:spPr>
          <a:xfrm>
            <a:off x="9400350" y="0"/>
            <a:ext cx="2760711" cy="3679902"/>
          </a:xfrm>
          <a:prstGeom prst="rect">
            <a:avLst/>
          </a:prstGeom>
        </p:spPr>
      </p:pic>
      <p:pic>
        <p:nvPicPr>
          <p:cNvPr id="7" name="Picture 6">
            <a:extLst>
              <a:ext uri="{FF2B5EF4-FFF2-40B4-BE49-F238E27FC236}">
                <a16:creationId xmlns="" xmlns:a16="http://schemas.microsoft.com/office/drawing/2014/main" id="{8CC77085-189A-3B4E-92F4-D449CBB6015C}"/>
              </a:ext>
            </a:extLst>
          </p:cNvPr>
          <p:cNvPicPr>
            <a:picLocks noChangeAspect="1"/>
          </p:cNvPicPr>
          <p:nvPr/>
        </p:nvPicPr>
        <p:blipFill>
          <a:blip r:embed="rId5"/>
          <a:stretch>
            <a:fillRect/>
          </a:stretch>
        </p:blipFill>
        <p:spPr>
          <a:xfrm>
            <a:off x="6319307" y="2097637"/>
            <a:ext cx="3227165" cy="2418358"/>
          </a:xfrm>
          <a:prstGeom prst="rect">
            <a:avLst/>
          </a:prstGeom>
        </p:spPr>
      </p:pic>
      <p:pic>
        <p:nvPicPr>
          <p:cNvPr id="9" name="Picture 8">
            <a:extLst>
              <a:ext uri="{FF2B5EF4-FFF2-40B4-BE49-F238E27FC236}">
                <a16:creationId xmlns="" xmlns:a16="http://schemas.microsoft.com/office/drawing/2014/main" id="{59DD3C5C-7897-3E43-A56D-5D6571ABC55C}"/>
              </a:ext>
            </a:extLst>
          </p:cNvPr>
          <p:cNvPicPr>
            <a:picLocks noChangeAspect="1"/>
          </p:cNvPicPr>
          <p:nvPr/>
        </p:nvPicPr>
        <p:blipFill>
          <a:blip r:embed="rId6"/>
          <a:stretch>
            <a:fillRect/>
          </a:stretch>
        </p:blipFill>
        <p:spPr>
          <a:xfrm>
            <a:off x="8885637" y="2902305"/>
            <a:ext cx="3394458" cy="4041495"/>
          </a:xfrm>
          <a:prstGeom prst="rect">
            <a:avLst/>
          </a:prstGeom>
        </p:spPr>
      </p:pic>
    </p:spTree>
    <p:extLst>
      <p:ext uri="{BB962C8B-B14F-4D97-AF65-F5344CB8AC3E}">
        <p14:creationId xmlns:p14="http://schemas.microsoft.com/office/powerpoint/2010/main" val="3931651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linds(horizont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blinds(horizontal)">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blinds(horizontal)">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blinds(horizontal)">
                                      <p:cBhvr>
                                        <p:cTn id="47" dur="500"/>
                                        <p:tgtEl>
                                          <p:spTgt spid="3">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blinds(horizontal)">
                                      <p:cBhvr>
                                        <p:cTn id="5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 xmlns:a16="http://schemas.microsoft.com/office/drawing/2014/main" id="{449BC34D-9C23-4D6D-8213-1F471AF85B3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752858" y="744469"/>
            <a:ext cx="10674117" cy="5349671"/>
            <a:chOff x="752858" y="744469"/>
            <a:chExt cx="10674117" cy="5349671"/>
          </a:xfrm>
        </p:grpSpPr>
        <p:sp>
          <p:nvSpPr>
            <p:cNvPr id="23" name="Freeform 6">
              <a:extLst>
                <a:ext uri="{FF2B5EF4-FFF2-40B4-BE49-F238E27FC236}">
                  <a16:creationId xmlns="" xmlns:a16="http://schemas.microsoft.com/office/drawing/2014/main" id="{FA0F5D6C-5025-4D7E-82DD-C2C6FDA1E75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4" name="Freeform 6">
              <a:extLst>
                <a:ext uri="{FF2B5EF4-FFF2-40B4-BE49-F238E27FC236}">
                  <a16:creationId xmlns="" xmlns:a16="http://schemas.microsoft.com/office/drawing/2014/main" id="{E2AF2C17-4AB4-4402-B84B-129EF95D161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26" name="Rectangle 25">
            <a:extLst>
              <a:ext uri="{FF2B5EF4-FFF2-40B4-BE49-F238E27FC236}">
                <a16:creationId xmlns="" xmlns:a16="http://schemas.microsoft.com/office/drawing/2014/main" id="{1F9A0C1C-8ABC-401B-8FE9-AC9327C4C58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2AF15F33-73BF-9143-B56F-932B47E0B893}"/>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6000" cap="all" dirty="0"/>
              <a:t>YES!</a:t>
            </a:r>
          </a:p>
        </p:txBody>
      </p:sp>
      <p:sp>
        <p:nvSpPr>
          <p:cNvPr id="3" name="Content Placeholder 2">
            <a:extLst>
              <a:ext uri="{FF2B5EF4-FFF2-40B4-BE49-F238E27FC236}">
                <a16:creationId xmlns="" xmlns:a16="http://schemas.microsoft.com/office/drawing/2014/main" id="{1F32AB17-41DC-794A-90DB-91C0C61F3A52}"/>
              </a:ext>
            </a:extLst>
          </p:cNvPr>
          <p:cNvSpPr>
            <a:spLocks noGrp="1"/>
          </p:cNvSpPr>
          <p:nvPr>
            <p:ph idx="1"/>
          </p:nvPr>
        </p:nvSpPr>
        <p:spPr>
          <a:xfrm>
            <a:off x="8154186" y="4436462"/>
            <a:ext cx="3355942" cy="1794656"/>
          </a:xfrm>
        </p:spPr>
        <p:txBody>
          <a:bodyPr vert="horz" lIns="91440" tIns="45720" rIns="91440" bIns="45720" rtlCol="0">
            <a:normAutofit/>
          </a:bodyPr>
          <a:lstStyle/>
          <a:p>
            <a:pPr marL="0" indent="0" algn="ctr">
              <a:lnSpc>
                <a:spcPct val="112000"/>
              </a:lnSpc>
              <a:spcBef>
                <a:spcPts val="0"/>
              </a:spcBef>
              <a:spcAft>
                <a:spcPts val="600"/>
              </a:spcAft>
              <a:buNone/>
            </a:pPr>
            <a:r>
              <a:rPr lang="en-US" sz="2300"/>
              <a:t>We developed 2 different brand new products, that are selling very well now.</a:t>
            </a:r>
          </a:p>
        </p:txBody>
      </p:sp>
      <p:sp>
        <p:nvSpPr>
          <p:cNvPr id="28" name="Freeform 6">
            <a:extLst>
              <a:ext uri="{FF2B5EF4-FFF2-40B4-BE49-F238E27FC236}">
                <a16:creationId xmlns="" xmlns:a16="http://schemas.microsoft.com/office/drawing/2014/main" id="{BA5783C3-2F96-40A7-A24F-30CB07AA392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30" name="Freeform 6">
            <a:extLst>
              <a:ext uri="{FF2B5EF4-FFF2-40B4-BE49-F238E27FC236}">
                <a16:creationId xmlns="" xmlns:a16="http://schemas.microsoft.com/office/drawing/2014/main" id="{A9D08DBA-0326-4C4E-ACFB-576F3ABDD2D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6" name="Picture 5">
            <a:extLst>
              <a:ext uri="{FF2B5EF4-FFF2-40B4-BE49-F238E27FC236}">
                <a16:creationId xmlns="" xmlns:a16="http://schemas.microsoft.com/office/drawing/2014/main" id="{3C5F2DEE-B926-824D-A127-BF389F2D01D1}"/>
              </a:ext>
            </a:extLst>
          </p:cNvPr>
          <p:cNvPicPr>
            <a:picLocks noChangeAspect="1"/>
          </p:cNvPicPr>
          <p:nvPr/>
        </p:nvPicPr>
        <p:blipFill>
          <a:blip r:embed="rId2"/>
          <a:stretch>
            <a:fillRect/>
          </a:stretch>
        </p:blipFill>
        <p:spPr>
          <a:xfrm>
            <a:off x="1379023" y="1993532"/>
            <a:ext cx="5659222" cy="3070127"/>
          </a:xfrm>
          <a:prstGeom prst="rect">
            <a:avLst/>
          </a:prstGeom>
        </p:spPr>
      </p:pic>
    </p:spTree>
    <p:extLst>
      <p:ext uri="{BB962C8B-B14F-4D97-AF65-F5344CB8AC3E}">
        <p14:creationId xmlns:p14="http://schemas.microsoft.com/office/powerpoint/2010/main" val="27344532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Sprint Retrospective</a:t>
            </a:r>
          </a:p>
        </p:txBody>
      </p:sp>
      <p:sp>
        <p:nvSpPr>
          <p:cNvPr id="3" name="Content Placeholder 2"/>
          <p:cNvSpPr>
            <a:spLocks noGrp="1"/>
          </p:cNvSpPr>
          <p:nvPr>
            <p:ph idx="1"/>
          </p:nvPr>
        </p:nvSpPr>
        <p:spPr/>
        <p:txBody>
          <a:bodyPr/>
          <a:lstStyle/>
          <a:p>
            <a:r>
              <a:rPr lang="en-US" dirty="0"/>
              <a:t>The goal of the retrospective is for the team members to discuss among themselves about how the work went during the last sprint so that better ways can be found to meet the project’s goals</a:t>
            </a:r>
          </a:p>
          <a:p>
            <a:r>
              <a:rPr lang="en-US" dirty="0"/>
              <a:t>What we did good</a:t>
            </a:r>
          </a:p>
          <a:p>
            <a:r>
              <a:rPr lang="en-US" dirty="0"/>
              <a:t>Who did what good</a:t>
            </a:r>
          </a:p>
          <a:p>
            <a:r>
              <a:rPr lang="en-US" dirty="0"/>
              <a:t>What did we do BAD. </a:t>
            </a:r>
            <a:r>
              <a:rPr lang="en-US" dirty="0">
                <a:sym typeface="Wingdings"/>
              </a:rPr>
              <a:t> NO</a:t>
            </a:r>
          </a:p>
          <a:p>
            <a:r>
              <a:rPr lang="en-US" dirty="0">
                <a:sym typeface="Wingdings"/>
              </a:rPr>
              <a:t>What we could have done better.  YES</a:t>
            </a:r>
          </a:p>
          <a:p>
            <a:pPr lvl="1"/>
            <a:r>
              <a:rPr lang="en-US" dirty="0">
                <a:sym typeface="Wingdings"/>
              </a:rPr>
              <a:t>Example from work: Daily stands getting too technical.</a:t>
            </a:r>
          </a:p>
          <a:p>
            <a:pPr marL="0" indent="0">
              <a:buNone/>
            </a:pPr>
            <a:endParaRPr lang="en-US" dirty="0"/>
          </a:p>
        </p:txBody>
      </p:sp>
    </p:spTree>
    <p:extLst>
      <p:ext uri="{BB962C8B-B14F-4D97-AF65-F5344CB8AC3E}">
        <p14:creationId xmlns:p14="http://schemas.microsoft.com/office/powerpoint/2010/main" val="1542276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heckerboard(across)">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heckerboard(across)">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checkerboard(across)">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linds(horizont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blinds(horizontal)">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blinds(horizontal)">
                                      <p:cBhvr>
                                        <p:cTn id="3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45459"/>
            <a:ext cx="10515600" cy="5531504"/>
          </a:xfrm>
        </p:spPr>
        <p:txBody>
          <a:bodyPr/>
          <a:lstStyle/>
          <a:p>
            <a:r>
              <a:rPr lang="en-US" dirty="0">
                <a:sym typeface="Wingdings"/>
              </a:rPr>
              <a:t>Tell what you think without criticizing someone by name</a:t>
            </a:r>
          </a:p>
          <a:p>
            <a:pPr lvl="1"/>
            <a:r>
              <a:rPr lang="en-US" dirty="0">
                <a:sym typeface="Wingdings"/>
              </a:rPr>
              <a:t>Hey John you suck at coding. You need to be faster man, I can’t do the testing in just last day.</a:t>
            </a:r>
          </a:p>
          <a:p>
            <a:pPr lvl="1"/>
            <a:r>
              <a:rPr lang="en-US" dirty="0">
                <a:sym typeface="Wingdings"/>
              </a:rPr>
              <a:t>If we could have a few more days for test, I think I could be more thorough &amp; detailed with my testing.</a:t>
            </a:r>
          </a:p>
          <a:p>
            <a:r>
              <a:rPr lang="en-US" dirty="0">
                <a:sym typeface="Wingdings"/>
              </a:rPr>
              <a:t>Don’t be negative, don’t suicide your career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776" y="2771795"/>
            <a:ext cx="3945218" cy="369709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5576" y="1787816"/>
            <a:ext cx="4681070" cy="4681070"/>
          </a:xfrm>
          <a:prstGeom prst="rect">
            <a:avLst/>
          </a:prstGeom>
        </p:spPr>
      </p:pic>
    </p:spTree>
    <p:extLst>
      <p:ext uri="{BB962C8B-B14F-4D97-AF65-F5344CB8AC3E}">
        <p14:creationId xmlns:p14="http://schemas.microsoft.com/office/powerpoint/2010/main" val="2147317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dissolv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07498"/>
            <a:ext cx="9601200" cy="1485900"/>
          </a:xfrm>
        </p:spPr>
        <p:txBody>
          <a:bodyPr>
            <a:normAutofit/>
          </a:bodyPr>
          <a:lstStyle/>
          <a:p>
            <a:pPr algn="ctr"/>
            <a:r>
              <a:rPr lang="en-US" dirty="0"/>
              <a:t>Does this* make my company </a:t>
            </a:r>
            <a:r>
              <a:rPr lang="en-US" b="1" dirty="0"/>
              <a:t>more</a:t>
            </a:r>
            <a:r>
              <a:rPr lang="en-US" dirty="0"/>
              <a:t> agile or </a:t>
            </a:r>
            <a:r>
              <a:rPr lang="en-US" b="1" dirty="0"/>
              <a:t>less</a:t>
            </a:r>
            <a:r>
              <a:rPr lang="en-US" dirty="0"/>
              <a:t> agile?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07080" y="1949233"/>
            <a:ext cx="5730240" cy="3581400"/>
          </a:xfrm>
        </p:spPr>
      </p:pic>
      <p:sp>
        <p:nvSpPr>
          <p:cNvPr id="6" name="TextBox 5">
            <a:extLst>
              <a:ext uri="{FF2B5EF4-FFF2-40B4-BE49-F238E27FC236}">
                <a16:creationId xmlns="" xmlns:a16="http://schemas.microsoft.com/office/drawing/2014/main" id="{B47F97E5-B188-CF46-8363-EE88330B243E}"/>
              </a:ext>
            </a:extLst>
          </p:cNvPr>
          <p:cNvSpPr txBox="1"/>
          <p:nvPr/>
        </p:nvSpPr>
        <p:spPr>
          <a:xfrm>
            <a:off x="3307080" y="6367549"/>
            <a:ext cx="6285807" cy="369332"/>
          </a:xfrm>
          <a:prstGeom prst="rect">
            <a:avLst/>
          </a:prstGeom>
          <a:noFill/>
        </p:spPr>
        <p:txBody>
          <a:bodyPr wrap="square" rtlCol="0">
            <a:spAutoFit/>
          </a:bodyPr>
          <a:lstStyle/>
          <a:p>
            <a:r>
              <a:rPr lang="en-US" dirty="0"/>
              <a:t>*: “</a:t>
            </a:r>
            <a:r>
              <a:rPr lang="en-US" u="sng" dirty="0"/>
              <a:t>not having all the components of agile ceremonies &amp; team</a:t>
            </a:r>
            <a:r>
              <a:rPr lang="en-US" dirty="0"/>
              <a:t>”</a:t>
            </a:r>
          </a:p>
        </p:txBody>
      </p:sp>
    </p:spTree>
    <p:extLst>
      <p:ext uri="{BB962C8B-B14F-4D97-AF65-F5344CB8AC3E}">
        <p14:creationId xmlns:p14="http://schemas.microsoft.com/office/powerpoint/2010/main" val="20128389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2E40D08-68C5-644D-9A53-E8A88E1904D6}"/>
              </a:ext>
            </a:extLst>
          </p:cNvPr>
          <p:cNvSpPr>
            <a:spLocks noGrp="1"/>
          </p:cNvSpPr>
          <p:nvPr>
            <p:ph type="title"/>
          </p:nvPr>
        </p:nvSpPr>
        <p:spPr>
          <a:xfrm>
            <a:off x="1371600" y="2542554"/>
            <a:ext cx="9601200" cy="946052"/>
          </a:xfrm>
        </p:spPr>
        <p:txBody>
          <a:bodyPr/>
          <a:lstStyle/>
          <a:p>
            <a:r>
              <a:rPr lang="en-US" dirty="0"/>
              <a:t>In my opinion!</a:t>
            </a:r>
          </a:p>
        </p:txBody>
      </p:sp>
      <p:sp>
        <p:nvSpPr>
          <p:cNvPr id="3" name="Content Placeholder 2">
            <a:extLst>
              <a:ext uri="{FF2B5EF4-FFF2-40B4-BE49-F238E27FC236}">
                <a16:creationId xmlns="" xmlns:a16="http://schemas.microsoft.com/office/drawing/2014/main" id="{DD238AD4-CD96-FF49-901E-DEB4937788E3}"/>
              </a:ext>
            </a:extLst>
          </p:cNvPr>
          <p:cNvSpPr>
            <a:spLocks noGrp="1"/>
          </p:cNvSpPr>
          <p:nvPr>
            <p:ph idx="1"/>
          </p:nvPr>
        </p:nvSpPr>
        <p:spPr>
          <a:xfrm>
            <a:off x="1238597" y="3488606"/>
            <a:ext cx="9601200" cy="3055673"/>
          </a:xfrm>
        </p:spPr>
        <p:txBody>
          <a:bodyPr/>
          <a:lstStyle/>
          <a:p>
            <a:r>
              <a:rPr lang="en-US" dirty="0"/>
              <a:t>Yes! It does make the company more </a:t>
            </a:r>
            <a:r>
              <a:rPr lang="en-US" dirty="0" smtClean="0"/>
              <a:t>agile to skip some of the ceremonies.</a:t>
            </a:r>
            <a:endParaRPr lang="en-US" dirty="0"/>
          </a:p>
          <a:p>
            <a:r>
              <a:rPr lang="en-US" dirty="0" smtClean="0"/>
              <a:t>What is the whole purpose of agile?</a:t>
            </a:r>
          </a:p>
          <a:p>
            <a:r>
              <a:rPr lang="en-US" dirty="0" smtClean="0"/>
              <a:t>AGILE DICTIONARY MEANING: “able to move quickly and easily”</a:t>
            </a:r>
          </a:p>
          <a:p>
            <a:r>
              <a:rPr lang="en-US" dirty="0" smtClean="0"/>
              <a:t>So if you are skipping some ceremonies, whilst applying agile and succeeding, skipping unnecessary things is MORE agile.</a:t>
            </a:r>
          </a:p>
          <a:p>
            <a:pPr marL="0" indent="0">
              <a:buNone/>
            </a:pPr>
            <a:endParaRPr lang="en-US" dirty="0"/>
          </a:p>
          <a:p>
            <a:r>
              <a:rPr lang="en-US" dirty="0"/>
              <a:t>Link: </a:t>
            </a:r>
            <a:r>
              <a:rPr lang="en-US" dirty="0">
                <a:hlinkClick r:id="rId2"/>
              </a:rPr>
              <a:t>https://blog.capterra.com/sprint-planning-blunders/</a:t>
            </a:r>
            <a:endParaRPr lang="en-US" dirty="0"/>
          </a:p>
        </p:txBody>
      </p:sp>
      <p:pic>
        <p:nvPicPr>
          <p:cNvPr id="4" name="Picture 3">
            <a:extLst>
              <a:ext uri="{FF2B5EF4-FFF2-40B4-BE49-F238E27FC236}">
                <a16:creationId xmlns="" xmlns:a16="http://schemas.microsoft.com/office/drawing/2014/main" id="{DA9E8E0F-BF74-7B4F-AA5A-38B2D42C1E0B}"/>
              </a:ext>
            </a:extLst>
          </p:cNvPr>
          <p:cNvPicPr>
            <a:picLocks noChangeAspect="1"/>
          </p:cNvPicPr>
          <p:nvPr/>
        </p:nvPicPr>
        <p:blipFill>
          <a:blip r:embed="rId3"/>
          <a:stretch>
            <a:fillRect/>
          </a:stretch>
        </p:blipFill>
        <p:spPr>
          <a:xfrm>
            <a:off x="2063750" y="308935"/>
            <a:ext cx="8216900" cy="2019300"/>
          </a:xfrm>
          <a:prstGeom prst="rect">
            <a:avLst/>
          </a:prstGeom>
        </p:spPr>
      </p:pic>
    </p:spTree>
    <p:extLst>
      <p:ext uri="{BB962C8B-B14F-4D97-AF65-F5344CB8AC3E}">
        <p14:creationId xmlns:p14="http://schemas.microsoft.com/office/powerpoint/2010/main" val="2480269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blinds(horizontal)">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blinds(horizontal)">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blinds(horizontal)">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blinds(horizontal)">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blinds(horizontal)">
                                      <p:cBhvr>
                                        <p:cTn id="3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point and why pointing?</a:t>
            </a:r>
          </a:p>
        </p:txBody>
      </p:sp>
      <p:sp>
        <p:nvSpPr>
          <p:cNvPr id="3" name="Content Placeholder 2"/>
          <p:cNvSpPr>
            <a:spLocks noGrp="1"/>
          </p:cNvSpPr>
          <p:nvPr>
            <p:ph idx="1"/>
          </p:nvPr>
        </p:nvSpPr>
        <p:spPr/>
        <p:txBody>
          <a:bodyPr/>
          <a:lstStyle/>
          <a:p>
            <a:r>
              <a:rPr lang="en-US" dirty="0"/>
              <a:t>Abstract measure of effort required to implement a user story </a:t>
            </a:r>
          </a:p>
          <a:p>
            <a:r>
              <a:rPr lang="en-US" dirty="0"/>
              <a:t>In simple terms, it is a number that tells the team about the difficulty level of the story</a:t>
            </a:r>
          </a:p>
          <a:p>
            <a:r>
              <a:rPr lang="en-US" dirty="0" smtClean="0"/>
              <a:t>Why pointing? (to estimate)</a:t>
            </a:r>
          </a:p>
          <a:p>
            <a:pPr lvl="1"/>
            <a:r>
              <a:rPr lang="en-US" dirty="0" smtClean="0"/>
              <a:t>Tentative (unsure, uncertain, hesitant 3)</a:t>
            </a:r>
          </a:p>
          <a:p>
            <a:r>
              <a:rPr lang="en-US" dirty="0" smtClean="0"/>
              <a:t>Agile </a:t>
            </a:r>
            <a:r>
              <a:rPr lang="en-US" dirty="0"/>
              <a:t>uses Fibonacci series</a:t>
            </a:r>
          </a:p>
          <a:p>
            <a:pPr lvl="1"/>
            <a:r>
              <a:rPr lang="en-US" dirty="0"/>
              <a:t> 1, 2, 3, 5, 8, 13, </a:t>
            </a:r>
            <a:r>
              <a:rPr lang="en-US" dirty="0" smtClean="0"/>
              <a:t>21, </a:t>
            </a:r>
            <a:r>
              <a:rPr lang="mr-IN" dirty="0" smtClean="0"/>
              <a:t>…</a:t>
            </a:r>
            <a:endParaRPr lang="en-US" dirty="0"/>
          </a:p>
          <a:p>
            <a:pPr lvl="1"/>
            <a:r>
              <a:rPr lang="en-US" dirty="0"/>
              <a:t>Example from work: When I first started</a:t>
            </a:r>
            <a:r>
              <a:rPr lang="mr-IN" dirty="0"/>
              <a:t>…</a:t>
            </a:r>
            <a:endParaRPr lang="en-US" dirty="0"/>
          </a:p>
          <a:p>
            <a:r>
              <a:rPr lang="en-US" dirty="0"/>
              <a:t>We didn’t do planning poker.</a:t>
            </a:r>
          </a:p>
        </p:txBody>
      </p:sp>
    </p:spTree>
    <p:extLst>
      <p:ext uri="{BB962C8B-B14F-4D97-AF65-F5344CB8AC3E}">
        <p14:creationId xmlns:p14="http://schemas.microsoft.com/office/powerpoint/2010/main" val="743867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heckerboard(across)">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heckerboard(across)">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checkerboard(across)">
                                      <p:cBhvr>
                                        <p:cTn id="22" dur="500"/>
                                        <p:tgtEl>
                                          <p:spTgt spid="3">
                                            <p:txEl>
                                              <p:pRg st="2" end="2"/>
                                            </p:txEl>
                                          </p:spTgt>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checkerboard(across)">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5" presetClass="entr" presetSubtype="10"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checkerboard(across)">
                                      <p:cBhvr>
                                        <p:cTn id="30" dur="500"/>
                                        <p:tgtEl>
                                          <p:spTgt spid="3">
                                            <p:txEl>
                                              <p:pRg st="4" end="4"/>
                                            </p:txEl>
                                          </p:spTgt>
                                        </p:tgtEl>
                                      </p:cBhvr>
                                    </p:animEffect>
                                  </p:childTnLst>
                                </p:cTn>
                              </p:par>
                              <p:par>
                                <p:cTn id="31" presetID="5" presetClass="entr" presetSubtype="10" fill="hold" grpId="0"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checkerboard(across)">
                                      <p:cBhvr>
                                        <p:cTn id="33" dur="500"/>
                                        <p:tgtEl>
                                          <p:spTgt spid="3">
                                            <p:txEl>
                                              <p:pRg st="5" end="5"/>
                                            </p:txEl>
                                          </p:spTgt>
                                        </p:tgtEl>
                                      </p:cBhvr>
                                    </p:animEffect>
                                  </p:childTnLst>
                                </p:cTn>
                              </p:par>
                              <p:par>
                                <p:cTn id="34" presetID="5" presetClass="entr" presetSubtype="10" fill="hold" grpId="0" nodeType="with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checkerboard(across)">
                                      <p:cBhvr>
                                        <p:cTn id="36" dur="500"/>
                                        <p:tgtEl>
                                          <p:spTgt spid="3">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 presetClass="entr" presetSubtype="10" fill="hold" grpId="0"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checkerboard(across)">
                                      <p:cBhvr>
                                        <p:cTn id="4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 understanding of agile</a:t>
            </a:r>
          </a:p>
        </p:txBody>
      </p:sp>
      <p:sp>
        <p:nvSpPr>
          <p:cNvPr id="3" name="Content Placeholder 2"/>
          <p:cNvSpPr>
            <a:spLocks noGrp="1"/>
          </p:cNvSpPr>
          <p:nvPr>
            <p:ph idx="1"/>
          </p:nvPr>
        </p:nvSpPr>
        <p:spPr/>
        <p:txBody>
          <a:bodyPr/>
          <a:lstStyle/>
          <a:p>
            <a:r>
              <a:rPr lang="en-US" dirty="0"/>
              <a:t>To anticipate change and allow for flexibility in development of the </a:t>
            </a:r>
            <a:r>
              <a:rPr lang="en-US" dirty="0" smtClean="0"/>
              <a:t>application</a:t>
            </a:r>
          </a:p>
          <a:p>
            <a:pPr lvl="1"/>
            <a:r>
              <a:rPr lang="en-US" dirty="0" smtClean="0"/>
              <a:t>You expect some drawbacks and be prepared for it.</a:t>
            </a:r>
            <a:endParaRPr lang="en-US" dirty="0"/>
          </a:p>
          <a:p>
            <a:r>
              <a:rPr lang="en-US" dirty="0"/>
              <a:t>To keep the team up to date and on the same page at all times (e.g. daily stands)</a:t>
            </a:r>
          </a:p>
          <a:p>
            <a:r>
              <a:rPr lang="en-US" dirty="0"/>
              <a:t>Flexibility and fast decision making allows changes and errors to be fixed faster, thus results in spending less time </a:t>
            </a:r>
            <a:r>
              <a:rPr lang="en-US" dirty="0">
                <a:sym typeface="Wingdings"/>
              </a:rPr>
              <a:t> </a:t>
            </a:r>
            <a:r>
              <a:rPr lang="en-US" dirty="0"/>
              <a:t>lowering the cost</a:t>
            </a:r>
          </a:p>
          <a:p>
            <a:r>
              <a:rPr lang="en-US" dirty="0"/>
              <a:t>Low cost  + More precise product = Satisfaction</a:t>
            </a:r>
          </a:p>
        </p:txBody>
      </p:sp>
    </p:spTree>
    <p:extLst>
      <p:ext uri="{BB962C8B-B14F-4D97-AF65-F5344CB8AC3E}">
        <p14:creationId xmlns:p14="http://schemas.microsoft.com/office/powerpoint/2010/main" val="994533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heckerboard(across)">
                                      <p:cBhvr>
                                        <p:cTn id="12" dur="500"/>
                                        <p:tgtEl>
                                          <p:spTgt spid="3">
                                            <p:txEl>
                                              <p:pRg st="0" end="0"/>
                                            </p:txEl>
                                          </p:spTgt>
                                        </p:tgtEl>
                                      </p:cBhvr>
                                    </p:animEffect>
                                  </p:childTnLst>
                                </p:cTn>
                              </p:par>
                              <p:par>
                                <p:cTn id="13" presetID="5" presetClass="entr" presetSubtype="1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checkerboard(across)">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checkerboard(across)">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checkerboard(across)">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5" presetClass="entr" presetSubtype="10"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checkerboard(across)">
                                      <p:cBhvr>
                                        <p:cTn id="3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Questions?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84779" y="2286000"/>
            <a:ext cx="5374842" cy="3581400"/>
          </a:xfrm>
        </p:spPr>
      </p:pic>
    </p:spTree>
    <p:extLst>
      <p:ext uri="{BB962C8B-B14F-4D97-AF65-F5344CB8AC3E}">
        <p14:creationId xmlns:p14="http://schemas.microsoft.com/office/powerpoint/2010/main" val="1291366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SCRUM METHODOLOGIES</a:t>
            </a:r>
          </a:p>
        </p:txBody>
      </p:sp>
      <p:sp>
        <p:nvSpPr>
          <p:cNvPr id="3" name="Content Placeholder 2"/>
          <p:cNvSpPr>
            <a:spLocks noGrp="1"/>
          </p:cNvSpPr>
          <p:nvPr>
            <p:ph idx="1"/>
          </p:nvPr>
        </p:nvSpPr>
        <p:spPr>
          <a:xfrm>
            <a:off x="693233" y="1690688"/>
            <a:ext cx="9808920" cy="4351338"/>
          </a:xfrm>
        </p:spPr>
        <p:txBody>
          <a:bodyPr/>
          <a:lstStyle/>
          <a:p>
            <a:r>
              <a:rPr lang="en-US" dirty="0"/>
              <a:t>TRADITIONAL AGILE VS MY COMPANY’S AGILE</a:t>
            </a:r>
          </a:p>
          <a:p>
            <a:r>
              <a:rPr lang="en-US" dirty="0"/>
              <a:t>WILL GO THROUGH THE MEETINGS WE HAVE AND COMPARE</a:t>
            </a:r>
          </a:p>
          <a:p>
            <a:r>
              <a:rPr lang="en-US" dirty="0"/>
              <a:t>WILL GO THROUGH TEAM STRUCTURES AND COMPARE</a:t>
            </a:r>
          </a:p>
          <a:p>
            <a:r>
              <a:rPr lang="en-US" dirty="0"/>
              <a:t>HOW DO WE DO POINTING TICKETS</a:t>
            </a:r>
          </a:p>
          <a:p>
            <a:pPr marL="0" indent="0">
              <a:buNone/>
            </a:pPr>
            <a:endParaRPr lang="en-US" dirty="0"/>
          </a:p>
        </p:txBody>
      </p:sp>
    </p:spTree>
    <p:extLst>
      <p:ext uri="{BB962C8B-B14F-4D97-AF65-F5344CB8AC3E}">
        <p14:creationId xmlns:p14="http://schemas.microsoft.com/office/powerpoint/2010/main" val="18484190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473388" cy="4351338"/>
          </a:xfrm>
        </p:spPr>
        <p:txBody>
          <a:bodyPr>
            <a:normAutofit/>
          </a:bodyPr>
          <a:lstStyle/>
          <a:p>
            <a:r>
              <a:rPr lang="en-US" sz="2800" b="1" u="sng" dirty="0"/>
              <a:t>Traditional Agile</a:t>
            </a:r>
          </a:p>
          <a:p>
            <a:pPr lvl="1"/>
            <a:r>
              <a:rPr lang="en-US" dirty="0"/>
              <a:t>Product Backlog</a:t>
            </a:r>
          </a:p>
          <a:p>
            <a:pPr lvl="1"/>
            <a:r>
              <a:rPr lang="en-US" dirty="0"/>
              <a:t>Sprint Backlog</a:t>
            </a:r>
          </a:p>
          <a:p>
            <a:pPr lvl="1"/>
            <a:r>
              <a:rPr lang="en-US" dirty="0"/>
              <a:t>Sprint Planning</a:t>
            </a:r>
          </a:p>
          <a:p>
            <a:pPr lvl="1"/>
            <a:r>
              <a:rPr lang="en-US" dirty="0"/>
              <a:t>Daily Stands (Development)</a:t>
            </a:r>
          </a:p>
          <a:p>
            <a:pPr lvl="1"/>
            <a:r>
              <a:rPr lang="en-US" dirty="0"/>
              <a:t>Sprint Review</a:t>
            </a:r>
          </a:p>
          <a:p>
            <a:pPr lvl="1"/>
            <a:r>
              <a:rPr lang="en-US" dirty="0"/>
              <a:t>Sprint Retrospective</a:t>
            </a:r>
          </a:p>
          <a:p>
            <a:pPr lvl="1"/>
            <a:endParaRPr lang="en-US" dirty="0"/>
          </a:p>
          <a:p>
            <a:endParaRPr lang="en-US" dirty="0"/>
          </a:p>
        </p:txBody>
      </p:sp>
      <p:sp>
        <p:nvSpPr>
          <p:cNvPr id="4" name="Content Placeholder 2"/>
          <p:cNvSpPr txBox="1">
            <a:spLocks/>
          </p:cNvSpPr>
          <p:nvPr/>
        </p:nvSpPr>
        <p:spPr>
          <a:xfrm>
            <a:off x="5629834" y="1825625"/>
            <a:ext cx="631115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u="sng" dirty="0"/>
              <a:t>My Company’s Agile</a:t>
            </a:r>
          </a:p>
          <a:p>
            <a:pPr lvl="1"/>
            <a:r>
              <a:rPr lang="en-US" strike="sngStrike" dirty="0"/>
              <a:t>Project Backlog</a:t>
            </a:r>
          </a:p>
          <a:p>
            <a:pPr lvl="1"/>
            <a:r>
              <a:rPr lang="en-US" dirty="0"/>
              <a:t>Sprint Planning </a:t>
            </a:r>
          </a:p>
          <a:p>
            <a:pPr lvl="2"/>
            <a:r>
              <a:rPr lang="en-US" dirty="0"/>
              <a:t>We combine backlog and planning</a:t>
            </a:r>
          </a:p>
          <a:p>
            <a:pPr lvl="1"/>
            <a:r>
              <a:rPr lang="en-US" strike="sngStrike" dirty="0"/>
              <a:t>Sprint Backlog</a:t>
            </a:r>
          </a:p>
          <a:p>
            <a:pPr lvl="1"/>
            <a:r>
              <a:rPr lang="en-US" dirty="0"/>
              <a:t>Daily Stands (Development) </a:t>
            </a:r>
          </a:p>
          <a:p>
            <a:pPr lvl="1"/>
            <a:r>
              <a:rPr lang="en-US" dirty="0"/>
              <a:t>Sprint Review </a:t>
            </a:r>
          </a:p>
          <a:p>
            <a:pPr lvl="2"/>
            <a:r>
              <a:rPr lang="en-US" dirty="0"/>
              <a:t>Maybe after every deploy, but not after every sprint</a:t>
            </a:r>
          </a:p>
          <a:p>
            <a:pPr lvl="1"/>
            <a:r>
              <a:rPr lang="en-US" dirty="0"/>
              <a:t>Sprint Retrospective (once)</a:t>
            </a:r>
          </a:p>
          <a:p>
            <a:pPr lvl="1"/>
            <a:endParaRPr lang="en-US" dirty="0"/>
          </a:p>
          <a:p>
            <a:endParaRPr lang="en-US" dirty="0"/>
          </a:p>
        </p:txBody>
      </p:sp>
    </p:spTree>
    <p:extLst>
      <p:ext uri="{BB962C8B-B14F-4D97-AF65-F5344CB8AC3E}">
        <p14:creationId xmlns:p14="http://schemas.microsoft.com/office/powerpoint/2010/main" val="95155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linds(horizontal)">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linds(horizontal)">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blinds(horizontal)">
                                      <p:cBhvr>
                                        <p:cTn id="31" dur="500"/>
                                        <p:tgtEl>
                                          <p:spTgt spid="3">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blinds(horizontal)">
                                      <p:cBhvr>
                                        <p:cTn id="36" dur="500"/>
                                        <p:tgtEl>
                                          <p:spTgt spid="3">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4">
                                            <p:txEl>
                                              <p:pRg st="0" end="0"/>
                                            </p:txEl>
                                          </p:spTgt>
                                        </p:tgtEl>
                                        <p:attrNameLst>
                                          <p:attrName>style.visibility</p:attrName>
                                        </p:attrNameLst>
                                      </p:cBhvr>
                                      <p:to>
                                        <p:strVal val="visible"/>
                                      </p:to>
                                    </p:set>
                                    <p:animEffect transition="in" filter="blinds(horizontal)">
                                      <p:cBhvr>
                                        <p:cTn id="41" dur="500"/>
                                        <p:tgtEl>
                                          <p:spTgt spid="4">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4">
                                            <p:txEl>
                                              <p:pRg st="1" end="1"/>
                                            </p:txEl>
                                          </p:spTgt>
                                        </p:tgtEl>
                                        <p:attrNameLst>
                                          <p:attrName>style.visibility</p:attrName>
                                        </p:attrNameLst>
                                      </p:cBhvr>
                                      <p:to>
                                        <p:strVal val="visible"/>
                                      </p:to>
                                    </p:set>
                                    <p:animEffect transition="in" filter="blinds(horizontal)">
                                      <p:cBhvr>
                                        <p:cTn id="46" dur="500"/>
                                        <p:tgtEl>
                                          <p:spTgt spid="4">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4">
                                            <p:txEl>
                                              <p:pRg st="2" end="2"/>
                                            </p:txEl>
                                          </p:spTgt>
                                        </p:tgtEl>
                                        <p:attrNameLst>
                                          <p:attrName>style.visibility</p:attrName>
                                        </p:attrNameLst>
                                      </p:cBhvr>
                                      <p:to>
                                        <p:strVal val="visible"/>
                                      </p:to>
                                    </p:set>
                                    <p:animEffect transition="in" filter="blinds(horizontal)">
                                      <p:cBhvr>
                                        <p:cTn id="51" dur="500"/>
                                        <p:tgtEl>
                                          <p:spTgt spid="4">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nodeType="clickEffect">
                                  <p:stCondLst>
                                    <p:cond delay="0"/>
                                  </p:stCondLst>
                                  <p:childTnLst>
                                    <p:set>
                                      <p:cBhvr>
                                        <p:cTn id="55" dur="1" fill="hold">
                                          <p:stCondLst>
                                            <p:cond delay="0"/>
                                          </p:stCondLst>
                                        </p:cTn>
                                        <p:tgtEl>
                                          <p:spTgt spid="4">
                                            <p:txEl>
                                              <p:pRg st="3" end="3"/>
                                            </p:txEl>
                                          </p:spTgt>
                                        </p:tgtEl>
                                        <p:attrNameLst>
                                          <p:attrName>style.visibility</p:attrName>
                                        </p:attrNameLst>
                                      </p:cBhvr>
                                      <p:to>
                                        <p:strVal val="visible"/>
                                      </p:to>
                                    </p:set>
                                    <p:animEffect transition="in" filter="blinds(horizontal)">
                                      <p:cBhvr>
                                        <p:cTn id="56" dur="500"/>
                                        <p:tgtEl>
                                          <p:spTgt spid="4">
                                            <p:txEl>
                                              <p:pRg st="3" end="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4">
                                            <p:txEl>
                                              <p:pRg st="4" end="4"/>
                                            </p:txEl>
                                          </p:spTgt>
                                        </p:tgtEl>
                                        <p:attrNameLst>
                                          <p:attrName>style.visibility</p:attrName>
                                        </p:attrNameLst>
                                      </p:cBhvr>
                                      <p:to>
                                        <p:strVal val="visible"/>
                                      </p:to>
                                    </p:set>
                                    <p:animEffect transition="in" filter="blinds(horizontal)">
                                      <p:cBhvr>
                                        <p:cTn id="61" dur="500"/>
                                        <p:tgtEl>
                                          <p:spTgt spid="4">
                                            <p:txEl>
                                              <p:pRg st="4" end="4"/>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nodeType="clickEffect">
                                  <p:stCondLst>
                                    <p:cond delay="0"/>
                                  </p:stCondLst>
                                  <p:childTnLst>
                                    <p:set>
                                      <p:cBhvr>
                                        <p:cTn id="65" dur="1" fill="hold">
                                          <p:stCondLst>
                                            <p:cond delay="0"/>
                                          </p:stCondLst>
                                        </p:cTn>
                                        <p:tgtEl>
                                          <p:spTgt spid="4">
                                            <p:txEl>
                                              <p:pRg st="5" end="5"/>
                                            </p:txEl>
                                          </p:spTgt>
                                        </p:tgtEl>
                                        <p:attrNameLst>
                                          <p:attrName>style.visibility</p:attrName>
                                        </p:attrNameLst>
                                      </p:cBhvr>
                                      <p:to>
                                        <p:strVal val="visible"/>
                                      </p:to>
                                    </p:set>
                                    <p:animEffect transition="in" filter="blinds(horizontal)">
                                      <p:cBhvr>
                                        <p:cTn id="66" dur="500"/>
                                        <p:tgtEl>
                                          <p:spTgt spid="4">
                                            <p:txEl>
                                              <p:pRg st="5" end="5"/>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nodeType="clickEffect">
                                  <p:stCondLst>
                                    <p:cond delay="0"/>
                                  </p:stCondLst>
                                  <p:childTnLst>
                                    <p:set>
                                      <p:cBhvr>
                                        <p:cTn id="70" dur="1" fill="hold">
                                          <p:stCondLst>
                                            <p:cond delay="0"/>
                                          </p:stCondLst>
                                        </p:cTn>
                                        <p:tgtEl>
                                          <p:spTgt spid="4">
                                            <p:txEl>
                                              <p:pRg st="6" end="6"/>
                                            </p:txEl>
                                          </p:spTgt>
                                        </p:tgtEl>
                                        <p:attrNameLst>
                                          <p:attrName>style.visibility</p:attrName>
                                        </p:attrNameLst>
                                      </p:cBhvr>
                                      <p:to>
                                        <p:strVal val="visible"/>
                                      </p:to>
                                    </p:set>
                                    <p:animEffect transition="in" filter="blinds(horizontal)">
                                      <p:cBhvr>
                                        <p:cTn id="71" dur="500"/>
                                        <p:tgtEl>
                                          <p:spTgt spid="4">
                                            <p:txEl>
                                              <p:pRg st="6" end="6"/>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nodeType="clickEffect">
                                  <p:stCondLst>
                                    <p:cond delay="0"/>
                                  </p:stCondLst>
                                  <p:childTnLst>
                                    <p:set>
                                      <p:cBhvr>
                                        <p:cTn id="75" dur="1" fill="hold">
                                          <p:stCondLst>
                                            <p:cond delay="0"/>
                                          </p:stCondLst>
                                        </p:cTn>
                                        <p:tgtEl>
                                          <p:spTgt spid="4">
                                            <p:txEl>
                                              <p:pRg st="7" end="7"/>
                                            </p:txEl>
                                          </p:spTgt>
                                        </p:tgtEl>
                                        <p:attrNameLst>
                                          <p:attrName>style.visibility</p:attrName>
                                        </p:attrNameLst>
                                      </p:cBhvr>
                                      <p:to>
                                        <p:strVal val="visible"/>
                                      </p:to>
                                    </p:set>
                                    <p:animEffect transition="in" filter="blinds(horizontal)">
                                      <p:cBhvr>
                                        <p:cTn id="76" dur="500"/>
                                        <p:tgtEl>
                                          <p:spTgt spid="4">
                                            <p:txEl>
                                              <p:pRg st="7" end="7"/>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3" presetClass="entr" presetSubtype="10" fill="hold" nodeType="clickEffect">
                                  <p:stCondLst>
                                    <p:cond delay="0"/>
                                  </p:stCondLst>
                                  <p:childTnLst>
                                    <p:set>
                                      <p:cBhvr>
                                        <p:cTn id="80" dur="1" fill="hold">
                                          <p:stCondLst>
                                            <p:cond delay="0"/>
                                          </p:stCondLst>
                                        </p:cTn>
                                        <p:tgtEl>
                                          <p:spTgt spid="4">
                                            <p:txEl>
                                              <p:pRg st="8" end="8"/>
                                            </p:txEl>
                                          </p:spTgt>
                                        </p:tgtEl>
                                        <p:attrNameLst>
                                          <p:attrName>style.visibility</p:attrName>
                                        </p:attrNameLst>
                                      </p:cBhvr>
                                      <p:to>
                                        <p:strVal val="visible"/>
                                      </p:to>
                                    </p:set>
                                    <p:animEffect transition="in" filter="blinds(horizontal)">
                                      <p:cBhvr>
                                        <p:cTn id="81"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a Product Backlog</a:t>
            </a:r>
            <a:br>
              <a:rPr lang="en-US" dirty="0"/>
            </a:br>
            <a:r>
              <a:rPr lang="en-US" dirty="0"/>
              <a:t/>
            </a:r>
            <a:br>
              <a:rPr lang="en-US" dirty="0"/>
            </a:br>
            <a:endParaRPr lang="en-US" dirty="0"/>
          </a:p>
        </p:txBody>
      </p:sp>
      <p:sp>
        <p:nvSpPr>
          <p:cNvPr id="3" name="Content Placeholder 2"/>
          <p:cNvSpPr>
            <a:spLocks noGrp="1"/>
          </p:cNvSpPr>
          <p:nvPr>
            <p:ph idx="1"/>
          </p:nvPr>
        </p:nvSpPr>
        <p:spPr>
          <a:xfrm>
            <a:off x="1371600" y="2286000"/>
            <a:ext cx="9601200" cy="3985846"/>
          </a:xfrm>
        </p:spPr>
        <p:txBody>
          <a:bodyPr>
            <a:normAutofit fontScale="92500"/>
          </a:bodyPr>
          <a:lstStyle/>
          <a:p>
            <a:r>
              <a:rPr lang="en-US" dirty="0"/>
              <a:t>The product backlog is a priority list of user requirements and consists of </a:t>
            </a:r>
            <a:r>
              <a:rPr lang="en-US" b="1" dirty="0"/>
              <a:t>USER STORIES.</a:t>
            </a:r>
          </a:p>
          <a:p>
            <a:r>
              <a:rPr lang="en-US" dirty="0"/>
              <a:t>Use cases to be done in order to create, maintain and sustain a product</a:t>
            </a:r>
          </a:p>
          <a:p>
            <a:r>
              <a:rPr lang="en-US" b="1" u="sng" dirty="0"/>
              <a:t>Product Owner </a:t>
            </a:r>
            <a:r>
              <a:rPr lang="en-US" dirty="0"/>
              <a:t>owns the product backlog, (s)he is the one who prioritize it based on the customers feedback or business value.</a:t>
            </a:r>
          </a:p>
          <a:p>
            <a:r>
              <a:rPr lang="en-US" dirty="0"/>
              <a:t>It is a very active document where all the wish list and user requirements are gathered</a:t>
            </a:r>
          </a:p>
          <a:p>
            <a:r>
              <a:rPr lang="en-US" dirty="0"/>
              <a:t>Product owner makes sure that content of product backlog “user stories” are defined in detailed level</a:t>
            </a:r>
          </a:p>
          <a:p>
            <a:r>
              <a:rPr lang="en-US" dirty="0"/>
              <a:t>Each user story in product backlog should be enough in sizing to be fit in one sprint</a:t>
            </a:r>
          </a:p>
          <a:p>
            <a:pPr marL="0" indent="0">
              <a:buNone/>
            </a:pPr>
            <a:r>
              <a:rPr lang="en-US" dirty="0"/>
              <a:t/>
            </a:r>
            <a:br>
              <a:rPr lang="en-US" dirty="0"/>
            </a:br>
            <a:endParaRPr lang="en-US" dirty="0"/>
          </a:p>
        </p:txBody>
      </p:sp>
    </p:spTree>
    <p:extLst>
      <p:ext uri="{BB962C8B-B14F-4D97-AF65-F5344CB8AC3E}">
        <p14:creationId xmlns:p14="http://schemas.microsoft.com/office/powerpoint/2010/main" val="995388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sprint backlog</a:t>
            </a:r>
            <a:br>
              <a:rPr lang="en-US" dirty="0"/>
            </a:br>
            <a:endParaRPr lang="en-US" dirty="0"/>
          </a:p>
        </p:txBody>
      </p:sp>
      <p:sp>
        <p:nvSpPr>
          <p:cNvPr id="3" name="Content Placeholder 2"/>
          <p:cNvSpPr>
            <a:spLocks noGrp="1"/>
          </p:cNvSpPr>
          <p:nvPr>
            <p:ph idx="1"/>
          </p:nvPr>
        </p:nvSpPr>
        <p:spPr>
          <a:xfrm>
            <a:off x="1371600" y="1606061"/>
            <a:ext cx="9601200" cy="4736124"/>
          </a:xfrm>
        </p:spPr>
        <p:txBody>
          <a:bodyPr/>
          <a:lstStyle/>
          <a:p>
            <a:r>
              <a:rPr lang="en-US" dirty="0"/>
              <a:t>Sprint backlog is the subset of the product backlog.</a:t>
            </a:r>
          </a:p>
          <a:p>
            <a:r>
              <a:rPr lang="en-US" dirty="0"/>
              <a:t>Each sprint, scrum team picks the user stories from product backlog on top of its stack</a:t>
            </a:r>
          </a:p>
          <a:p>
            <a:r>
              <a:rPr lang="en-US" dirty="0"/>
              <a:t>The number of user story picked by scrum team for a time box sprint is based on the average </a:t>
            </a:r>
            <a:r>
              <a:rPr lang="en-US" b="1" u="sng" dirty="0"/>
              <a:t>velocity</a:t>
            </a:r>
            <a:r>
              <a:rPr lang="en-US" dirty="0"/>
              <a:t> of a scrum team.</a:t>
            </a:r>
          </a:p>
          <a:p>
            <a:r>
              <a:rPr lang="en-US" dirty="0"/>
              <a:t>Sprint backlog is dynamic in nature, each sprint the above scenario is repeated.</a:t>
            </a:r>
          </a:p>
          <a:p>
            <a:r>
              <a:rPr lang="en-US" dirty="0"/>
              <a:t>VELOCITY: Number of story points delivered/demo in a Sprint is called </a:t>
            </a:r>
            <a:r>
              <a:rPr lang="en-US" b="1" dirty="0"/>
              <a:t>velocity</a:t>
            </a:r>
            <a:r>
              <a:rPr lang="en-US" dirty="0"/>
              <a:t>.</a:t>
            </a:r>
          </a:p>
          <a:p>
            <a:pPr lvl="1"/>
            <a:r>
              <a:rPr lang="en-US" i="0" dirty="0"/>
              <a:t>For example, if team planned 30 story point(Business value) worth of user stories in a sprint and able to deliver as planned then team's </a:t>
            </a:r>
            <a:r>
              <a:rPr lang="en-US" b="1" i="0" dirty="0"/>
              <a:t>velocity</a:t>
            </a:r>
            <a:r>
              <a:rPr lang="en-US" i="0" dirty="0"/>
              <a:t> is 30.</a:t>
            </a:r>
            <a:endParaRPr lang="en-US" dirty="0"/>
          </a:p>
          <a:p>
            <a:r>
              <a:rPr lang="en-US" dirty="0"/>
              <a:t>CAPACITY: Total number of available hours for a sprint is called Team's </a:t>
            </a:r>
            <a:r>
              <a:rPr lang="en-US" b="1" dirty="0"/>
              <a:t>Capacity</a:t>
            </a:r>
          </a:p>
          <a:p>
            <a:pPr lvl="1"/>
            <a:r>
              <a:rPr lang="en-US" i="0" dirty="0"/>
              <a:t>Available hours calculated based on resources planned holiday and company holiday if any.</a:t>
            </a:r>
            <a:endParaRPr lang="en-US" dirty="0"/>
          </a:p>
          <a:p>
            <a:endParaRPr lang="en-US" dirty="0"/>
          </a:p>
        </p:txBody>
      </p:sp>
    </p:spTree>
    <p:extLst>
      <p:ext uri="{BB962C8B-B14F-4D97-AF65-F5344CB8AC3E}">
        <p14:creationId xmlns:p14="http://schemas.microsoft.com/office/powerpoint/2010/main" val="1786506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blinds(horizontal)">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blinds(horizontal)">
                                      <p:cBhvr>
                                        <p:cTn id="35" dur="500"/>
                                        <p:tgtEl>
                                          <p:spTgt spid="3">
                                            <p:txEl>
                                              <p:pRg st="6" end="6"/>
                                            </p:txEl>
                                          </p:spTgt>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blinds(horizontal)">
                                      <p:cBhvr>
                                        <p:cTn id="3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5385" y="738554"/>
            <a:ext cx="9741876" cy="4870938"/>
          </a:xfrm>
        </p:spPr>
      </p:pic>
    </p:spTree>
    <p:extLst>
      <p:ext uri="{BB962C8B-B14F-4D97-AF65-F5344CB8AC3E}">
        <p14:creationId xmlns:p14="http://schemas.microsoft.com/office/powerpoint/2010/main" val="524194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0624" y="2309719"/>
            <a:ext cx="4473388" cy="4351338"/>
          </a:xfrm>
        </p:spPr>
        <p:txBody>
          <a:bodyPr>
            <a:normAutofit/>
          </a:bodyPr>
          <a:lstStyle/>
          <a:p>
            <a:r>
              <a:rPr lang="en-US" b="1" dirty="0"/>
              <a:t>Traditional Agile Team </a:t>
            </a:r>
          </a:p>
          <a:p>
            <a:pPr lvl="3"/>
            <a:r>
              <a:rPr lang="en-US" sz="1000" dirty="0"/>
              <a:t>(can contain)</a:t>
            </a:r>
          </a:p>
          <a:p>
            <a:pPr lvl="1"/>
            <a:r>
              <a:rPr lang="en-US" dirty="0"/>
              <a:t>Product Owner</a:t>
            </a:r>
          </a:p>
          <a:p>
            <a:pPr lvl="1"/>
            <a:r>
              <a:rPr lang="en-US" dirty="0"/>
              <a:t>UI/UX Designer</a:t>
            </a:r>
          </a:p>
          <a:p>
            <a:pPr lvl="1"/>
            <a:r>
              <a:rPr lang="en-US" dirty="0"/>
              <a:t>Scrum Master</a:t>
            </a:r>
          </a:p>
          <a:p>
            <a:pPr lvl="1"/>
            <a:r>
              <a:rPr lang="en-US" dirty="0"/>
              <a:t>Project Manager</a:t>
            </a:r>
          </a:p>
          <a:p>
            <a:pPr lvl="1"/>
            <a:r>
              <a:rPr lang="en-US" dirty="0"/>
              <a:t>Developers</a:t>
            </a:r>
          </a:p>
          <a:p>
            <a:pPr lvl="1"/>
            <a:r>
              <a:rPr lang="en-US" dirty="0"/>
              <a:t>Architect</a:t>
            </a:r>
          </a:p>
          <a:p>
            <a:pPr lvl="1"/>
            <a:r>
              <a:rPr lang="en-US" dirty="0"/>
              <a:t>QA</a:t>
            </a:r>
          </a:p>
          <a:p>
            <a:pPr lvl="1"/>
            <a:endParaRPr lang="en-US" dirty="0"/>
          </a:p>
          <a:p>
            <a:endParaRPr lang="en-US" dirty="0"/>
          </a:p>
        </p:txBody>
      </p:sp>
      <p:sp>
        <p:nvSpPr>
          <p:cNvPr id="4" name="Content Placeholder 2"/>
          <p:cNvSpPr txBox="1">
            <a:spLocks/>
          </p:cNvSpPr>
          <p:nvPr/>
        </p:nvSpPr>
        <p:spPr>
          <a:xfrm>
            <a:off x="5602940" y="2506662"/>
            <a:ext cx="6450515"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dirty="0"/>
              <a:t>My Team</a:t>
            </a:r>
          </a:p>
          <a:p>
            <a:pPr lvl="1"/>
            <a:r>
              <a:rPr lang="en-US" dirty="0"/>
              <a:t>PRODUCT MANAGER (Product Ninja)</a:t>
            </a:r>
          </a:p>
          <a:p>
            <a:pPr lvl="1"/>
            <a:r>
              <a:rPr lang="en-US" dirty="0"/>
              <a:t>Developers (4-5)</a:t>
            </a:r>
          </a:p>
          <a:p>
            <a:pPr lvl="1"/>
            <a:r>
              <a:rPr lang="en-US" dirty="0"/>
              <a:t>QA Engineer (2)</a:t>
            </a:r>
          </a:p>
          <a:p>
            <a:pPr lvl="1"/>
            <a:r>
              <a:rPr lang="en-US" strike="sngStrike" dirty="0"/>
              <a:t>Product Owner</a:t>
            </a:r>
          </a:p>
          <a:p>
            <a:pPr lvl="1"/>
            <a:r>
              <a:rPr lang="en-US" strike="sngStrike" dirty="0"/>
              <a:t>UI/UX Designer</a:t>
            </a:r>
          </a:p>
          <a:p>
            <a:pPr lvl="1"/>
            <a:r>
              <a:rPr lang="en-US" strike="sngStrike" dirty="0"/>
              <a:t>Scrum Master</a:t>
            </a:r>
            <a:r>
              <a:rPr lang="en-US" dirty="0"/>
              <a:t>:(are we getting a scrum master)</a:t>
            </a:r>
          </a:p>
          <a:p>
            <a:pPr lvl="1"/>
            <a:r>
              <a:rPr lang="en-US" strike="sngStrike" dirty="0"/>
              <a:t>Project Manager</a:t>
            </a:r>
          </a:p>
          <a:p>
            <a:pPr lvl="1"/>
            <a:r>
              <a:rPr lang="en-US" strike="sngStrike" dirty="0"/>
              <a:t>Architect</a:t>
            </a:r>
          </a:p>
          <a:p>
            <a:pPr marL="457200" lvl="1" indent="0">
              <a:buNone/>
            </a:pPr>
            <a:endParaRPr lang="en-US" strike="sngStrike" dirty="0"/>
          </a:p>
          <a:p>
            <a:pPr lvl="1"/>
            <a:r>
              <a:rPr lang="en-US" dirty="0">
                <a:hlinkClick r:id="rId2"/>
              </a:rPr>
              <a:t>https://www.builtinchicago.org/2018/08/23/spotlight-working-at-networked-insights-leader-vision</a:t>
            </a:r>
            <a:endParaRPr lang="en-US" dirty="0"/>
          </a:p>
          <a:p>
            <a:pPr lvl="1"/>
            <a:endParaRPr lang="en-US" dirty="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9165" y="-3175"/>
            <a:ext cx="2312894" cy="231289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5497" y="237238"/>
            <a:ext cx="3744607" cy="197835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5498" y="237238"/>
            <a:ext cx="3744606" cy="1972056"/>
          </a:xfrm>
          <a:prstGeom prst="rect">
            <a:avLst/>
          </a:prstGeom>
        </p:spPr>
      </p:pic>
      <p:pic>
        <p:nvPicPr>
          <p:cNvPr id="8" name="Picture 7">
            <a:extLst>
              <a:ext uri="{FF2B5EF4-FFF2-40B4-BE49-F238E27FC236}">
                <a16:creationId xmlns="" xmlns:a16="http://schemas.microsoft.com/office/drawing/2014/main" id="{FF9F038A-51F4-D140-9E4F-F45C073CE313}"/>
              </a:ext>
            </a:extLst>
          </p:cNvPr>
          <p:cNvPicPr>
            <a:picLocks noChangeAspect="1"/>
          </p:cNvPicPr>
          <p:nvPr/>
        </p:nvPicPr>
        <p:blipFill>
          <a:blip r:embed="rId6"/>
          <a:stretch>
            <a:fillRect/>
          </a:stretch>
        </p:blipFill>
        <p:spPr>
          <a:xfrm>
            <a:off x="6515496" y="15290"/>
            <a:ext cx="3744608" cy="2491372"/>
          </a:xfrm>
          <a:prstGeom prst="rect">
            <a:avLst/>
          </a:prstGeom>
        </p:spPr>
      </p:pic>
    </p:spTree>
    <p:extLst>
      <p:ext uri="{BB962C8B-B14F-4D97-AF65-F5344CB8AC3E}">
        <p14:creationId xmlns:p14="http://schemas.microsoft.com/office/powerpoint/2010/main" val="8917866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blinds(horizontal)">
                                      <p:cBhvr>
                                        <p:cTn id="25" dur="500"/>
                                        <p:tgtEl>
                                          <p:spTgt spid="3">
                                            <p:txEl>
                                              <p:pRg st="6" end="6"/>
                                            </p:txEl>
                                          </p:spTgt>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blinds(horizontal)">
                                      <p:cBhvr>
                                        <p:cTn id="28" dur="500"/>
                                        <p:tgtEl>
                                          <p:spTgt spid="3">
                                            <p:txEl>
                                              <p:pRg st="7" end="7"/>
                                            </p:txEl>
                                          </p:spTgt>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blinds(horizontal)">
                                      <p:cBhvr>
                                        <p:cTn id="31" dur="500"/>
                                        <p:tgtEl>
                                          <p:spTgt spid="3">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blinds(horizontal)">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blinds(horizontal)">
                                      <p:cBhvr>
                                        <p:cTn id="41" dur="500"/>
                                        <p:tgtEl>
                                          <p:spTgt spid="4"/>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blinds(horizontal)">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blinds(horizontal)">
                                      <p:cBhvr>
                                        <p:cTn id="51" dur="500"/>
                                        <p:tgtEl>
                                          <p:spTgt spid="7"/>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blinds(horizontal)">
                                      <p:cBhvr>
                                        <p:cTn id="5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89616"/>
          </a:xfrm>
        </p:spPr>
        <p:txBody>
          <a:bodyPr>
            <a:normAutofit fontScale="90000"/>
          </a:bodyPr>
          <a:lstStyle/>
          <a:p>
            <a:pPr algn="ctr"/>
            <a:r>
              <a:rPr lang="en-US" dirty="0"/>
              <a:t>Sprint Planning</a:t>
            </a:r>
          </a:p>
        </p:txBody>
      </p:sp>
      <p:sp>
        <p:nvSpPr>
          <p:cNvPr id="3" name="Content Placeholder 2"/>
          <p:cNvSpPr>
            <a:spLocks noGrp="1"/>
          </p:cNvSpPr>
          <p:nvPr>
            <p:ph idx="1"/>
          </p:nvPr>
        </p:nvSpPr>
        <p:spPr>
          <a:xfrm>
            <a:off x="838200" y="954742"/>
            <a:ext cx="10515600" cy="1492623"/>
          </a:xfrm>
        </p:spPr>
        <p:txBody>
          <a:bodyPr/>
          <a:lstStyle/>
          <a:p>
            <a:r>
              <a:rPr lang="en-US" dirty="0"/>
              <a:t>We go through backlog with </a:t>
            </a:r>
            <a:r>
              <a:rPr lang="en-US" b="1" u="sng" dirty="0"/>
              <a:t>Product</a:t>
            </a:r>
            <a:r>
              <a:rPr lang="en-US" dirty="0"/>
              <a:t> Manager, </a:t>
            </a:r>
            <a:r>
              <a:rPr lang="en-US" b="1" dirty="0"/>
              <a:t>AND</a:t>
            </a:r>
            <a:r>
              <a:rPr lang="en-US" dirty="0"/>
              <a:t> pull tickets to the upcoming sprint.</a:t>
            </a:r>
          </a:p>
          <a:p>
            <a:r>
              <a:rPr lang="en-US" dirty="0"/>
              <a:t>We point the tickets. That</a:t>
            </a:r>
            <a:r>
              <a:rPr lang="mr-IN" dirty="0"/>
              <a:t>’</a:t>
            </a:r>
            <a:r>
              <a:rPr lang="en-US" dirty="0"/>
              <a:t>s it.</a:t>
            </a:r>
          </a:p>
          <a:p>
            <a:r>
              <a:rPr lang="en-US" dirty="0"/>
              <a:t>Story : Calling </a:t>
            </a:r>
            <a:r>
              <a:rPr lang="en-US" dirty="0" err="1"/>
              <a:t>Esen</a:t>
            </a:r>
            <a:r>
              <a:rPr lang="en-US" dirty="0"/>
              <a:t>.</a:t>
            </a:r>
          </a:p>
        </p:txBody>
      </p:sp>
      <p:sp>
        <p:nvSpPr>
          <p:cNvPr id="4" name="Title 1"/>
          <p:cNvSpPr txBox="1">
            <a:spLocks/>
          </p:cNvSpPr>
          <p:nvPr/>
        </p:nvSpPr>
        <p:spPr>
          <a:xfrm>
            <a:off x="1057835" y="2568391"/>
            <a:ext cx="10515600" cy="589616"/>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Daily Stands</a:t>
            </a:r>
          </a:p>
          <a:p>
            <a:pPr algn="ctr"/>
            <a:endParaRPr lang="en-US" dirty="0"/>
          </a:p>
        </p:txBody>
      </p:sp>
      <p:sp>
        <p:nvSpPr>
          <p:cNvPr id="6" name="Content Placeholder 2"/>
          <p:cNvSpPr txBox="1">
            <a:spLocks/>
          </p:cNvSpPr>
          <p:nvPr/>
        </p:nvSpPr>
        <p:spPr>
          <a:xfrm>
            <a:off x="838200" y="3158007"/>
            <a:ext cx="10515600" cy="191153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Everyday</a:t>
            </a:r>
          </a:p>
          <a:p>
            <a:r>
              <a:rPr lang="en-US" dirty="0"/>
              <a:t>3 times a week</a:t>
            </a:r>
          </a:p>
          <a:p>
            <a:r>
              <a:rPr lang="en-US" dirty="0"/>
              <a:t>2 times a week</a:t>
            </a:r>
          </a:p>
          <a:p>
            <a:r>
              <a:rPr lang="en-US" dirty="0"/>
              <a:t>Sometimes Slack stand</a:t>
            </a:r>
          </a:p>
        </p:txBody>
      </p:sp>
    </p:spTree>
    <p:extLst>
      <p:ext uri="{BB962C8B-B14F-4D97-AF65-F5344CB8AC3E}">
        <p14:creationId xmlns:p14="http://schemas.microsoft.com/office/powerpoint/2010/main" val="168421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heckerboard(across)">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heckerboard(across)">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checkerboard(across)">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checkerboard(across)">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
                                            <p:txEl>
                                              <p:pRg st="0" end="0"/>
                                            </p:txEl>
                                          </p:spTgt>
                                        </p:tgtEl>
                                        <p:attrNameLst>
                                          <p:attrName>style.visibility</p:attrName>
                                        </p:attrNameLst>
                                      </p:cBhvr>
                                      <p:to>
                                        <p:strVal val="visible"/>
                                      </p:to>
                                    </p:set>
                                    <p:animEffect transition="in" filter="blinds(horizontal)">
                                      <p:cBhvr>
                                        <p:cTn id="32" dur="500"/>
                                        <p:tgtEl>
                                          <p:spTgt spid="6">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animEffect transition="in" filter="blinds(horizontal)">
                                      <p:cBhvr>
                                        <p:cTn id="37" dur="500"/>
                                        <p:tgtEl>
                                          <p:spTgt spid="6">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6">
                                            <p:txEl>
                                              <p:pRg st="2" end="2"/>
                                            </p:txEl>
                                          </p:spTgt>
                                        </p:tgtEl>
                                        <p:attrNameLst>
                                          <p:attrName>style.visibility</p:attrName>
                                        </p:attrNameLst>
                                      </p:cBhvr>
                                      <p:to>
                                        <p:strVal val="visible"/>
                                      </p:to>
                                    </p:set>
                                    <p:animEffect transition="in" filter="blinds(horizontal)">
                                      <p:cBhvr>
                                        <p:cTn id="42" dur="500"/>
                                        <p:tgtEl>
                                          <p:spTgt spid="6">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animEffect transition="in" filter="blinds(horizontal)">
                                      <p:cBhvr>
                                        <p:cTn id="47"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93028"/>
          </a:xfrm>
        </p:spPr>
        <p:txBody>
          <a:bodyPr/>
          <a:lstStyle/>
          <a:p>
            <a:r>
              <a:rPr lang="en-US" dirty="0"/>
              <a:t>Sprint review</a:t>
            </a:r>
          </a:p>
        </p:txBody>
      </p:sp>
      <p:sp>
        <p:nvSpPr>
          <p:cNvPr id="3" name="Content Placeholder 2"/>
          <p:cNvSpPr>
            <a:spLocks noGrp="1"/>
          </p:cNvSpPr>
          <p:nvPr>
            <p:ph idx="1"/>
          </p:nvPr>
        </p:nvSpPr>
        <p:spPr>
          <a:xfrm>
            <a:off x="838200" y="1479176"/>
            <a:ext cx="10515600" cy="4975411"/>
          </a:xfrm>
        </p:spPr>
        <p:txBody>
          <a:bodyPr>
            <a:normAutofit/>
          </a:bodyPr>
          <a:lstStyle/>
          <a:p>
            <a:r>
              <a:rPr lang="en-US" dirty="0"/>
              <a:t> Each sprint is required to deliver a potentially shippable product. </a:t>
            </a:r>
          </a:p>
          <a:p>
            <a:r>
              <a:rPr lang="en-US" dirty="0"/>
              <a:t>This means that at the end of each sprint, the team has produced a coded, tested and usable piece of software.</a:t>
            </a:r>
          </a:p>
          <a:p>
            <a:r>
              <a:rPr lang="en-US" dirty="0"/>
              <a:t>So at the end of each sprint, a sprint review meeting is held</a:t>
            </a:r>
          </a:p>
          <a:p>
            <a:r>
              <a:rPr lang="en-US" dirty="0"/>
              <a:t>The sprint review meeting is intentionally kept very </a:t>
            </a:r>
            <a:r>
              <a:rPr lang="en-US" b="1" u="sng" dirty="0"/>
              <a:t>in</a:t>
            </a:r>
            <a:r>
              <a:rPr lang="en-US" u="sng" dirty="0"/>
              <a:t>formal</a:t>
            </a:r>
          </a:p>
          <a:p>
            <a:r>
              <a:rPr lang="en-US" dirty="0"/>
              <a:t> A sprint review meeting should not become a distraction or significant detour for the team; rather, it should be a natural result of the sprint.</a:t>
            </a:r>
          </a:p>
          <a:p>
            <a:r>
              <a:rPr lang="en-US" dirty="0"/>
              <a:t>TLDR; Team compares actual results of sprint vs expected results of sprint. Ideally, the team is completed each product backlog item brought into the sprint. BUT it is more important that they achieve the overall goal of the sprint.</a:t>
            </a:r>
          </a:p>
          <a:p>
            <a:endParaRPr lang="en-US" dirty="0"/>
          </a:p>
        </p:txBody>
      </p:sp>
    </p:spTree>
    <p:extLst>
      <p:ext uri="{BB962C8B-B14F-4D97-AF65-F5344CB8AC3E}">
        <p14:creationId xmlns:p14="http://schemas.microsoft.com/office/powerpoint/2010/main" val="1855318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heckerboard(across)">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heckerboard(across)">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checkerboard(across)">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checkerboard(across)">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checkerboard(across)">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checkerboard(across)">
                                      <p:cBhvr>
                                        <p:cTn id="3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majorFont>
      <a:minorFont>
        <a:latin typeface="Franklin Gothic Book" panose="020B0503020102020204"/>
        <a:ea typeface=""/>
        <a:cs typeface=""/>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654</TotalTime>
  <Words>794</Words>
  <Application>Microsoft Macintosh PowerPoint</Application>
  <PresentationFormat>Widescreen</PresentationFormat>
  <Paragraphs>122</Paragraphs>
  <Slides>18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Calibri</vt:lpstr>
      <vt:lpstr>Franklin Gothic Book</vt:lpstr>
      <vt:lpstr>Wingdings</vt:lpstr>
      <vt:lpstr>Arial</vt:lpstr>
      <vt:lpstr>Crop</vt:lpstr>
      <vt:lpstr>Team and agile @ni</vt:lpstr>
      <vt:lpstr>AGILE SCRUM METHODOLOGIES</vt:lpstr>
      <vt:lpstr>PowerPoint Presentation</vt:lpstr>
      <vt:lpstr>What is a Product Backlog  </vt:lpstr>
      <vt:lpstr>What is sprint backlog </vt:lpstr>
      <vt:lpstr>PowerPoint Presentation</vt:lpstr>
      <vt:lpstr>PowerPoint Presentation</vt:lpstr>
      <vt:lpstr>Sprint Planning</vt:lpstr>
      <vt:lpstr>Sprint review</vt:lpstr>
      <vt:lpstr>SO YOU HAD:</vt:lpstr>
      <vt:lpstr>YES!</vt:lpstr>
      <vt:lpstr>Sprint Retrospective</vt:lpstr>
      <vt:lpstr>PowerPoint Presentation</vt:lpstr>
      <vt:lpstr>Does this* make my company more agile or less agile?</vt:lpstr>
      <vt:lpstr>In my opinion!</vt:lpstr>
      <vt:lpstr>What is point and why pointing?</vt:lpstr>
      <vt:lpstr>My understanding of agile</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Saturday Mentoring</dc:title>
  <dc:creator>Microsoft Office User</dc:creator>
  <cp:lastModifiedBy>Microsoft Office User</cp:lastModifiedBy>
  <cp:revision>35</cp:revision>
  <dcterms:created xsi:type="dcterms:W3CDTF">2018-07-07T03:17:15Z</dcterms:created>
  <dcterms:modified xsi:type="dcterms:W3CDTF">2019-11-27T22:43:05Z</dcterms:modified>
</cp:coreProperties>
</file>